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87" r:id="rId4"/>
    <p:sldId id="288" r:id="rId5"/>
    <p:sldId id="281" r:id="rId6"/>
    <p:sldId id="297" r:id="rId7"/>
    <p:sldId id="283" r:id="rId8"/>
    <p:sldId id="284" r:id="rId9"/>
    <p:sldId id="285" r:id="rId10"/>
    <p:sldId id="286" r:id="rId11"/>
    <p:sldId id="289" r:id="rId12"/>
    <p:sldId id="277" r:id="rId13"/>
    <p:sldId id="290" r:id="rId14"/>
    <p:sldId id="292" r:id="rId15"/>
    <p:sldId id="291" r:id="rId16"/>
    <p:sldId id="293" r:id="rId17"/>
    <p:sldId id="295" r:id="rId18"/>
    <p:sldId id="296" r:id="rId19"/>
  </p:sldIdLst>
  <p:sldSz cx="18288000" cy="10287000"/>
  <p:notesSz cx="6858000" cy="9144000"/>
  <p:embeddedFontLst>
    <p:embeddedFont>
      <p:font typeface="Codec Pr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EE214-A740-432B-A27B-F4D0B191F7D6}" type="datetimeFigureOut">
              <a:rPr lang="de-DE" smtClean="0"/>
              <a:t>11.07.2024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DD67F-C39B-4433-9C15-663C2B8A1F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8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EF49-49DB-49FD-9418-DA8F3AE177D1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29B0A-4FD0-4779-90FE-DCAD45E417BC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FC027-6150-4936-AFE8-1F8770F161E2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65031-378F-1B04-946E-B99B5336F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D498D3-4506-8766-0BA9-0C5B0E747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1B7437-FC7E-4276-A5AC-19F2B8D9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EAB-23D0-4321-82CC-97D28DEB2613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774B82-E5D3-DD7A-3493-080F67C0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C8301F-48A9-2011-D2EF-2079695D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41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E36C7-0527-A7B6-6B47-05ECD9DC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F797EB-10D0-8F13-F3EF-1CC89268F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9C20E2-F71F-0B43-E3F5-5C093936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852C-6594-475B-9256-2654239EDF0B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8CEFFC-65EF-3BC9-955D-785E8EA3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BF3807-AC2E-715A-2AEF-31D1ED0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64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A9831-CE5B-F78E-AB0B-E9491B14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67EB7-2D4E-907A-9A10-7E43A00A3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501F6A-2E23-292F-6C9D-702E25A9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359D-2C61-4F4D-9BF6-42FE5368F0E1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9BEBB-5A9C-A20E-DD67-8858BC92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FDEA0B-F276-2C2B-D127-A43A09C3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121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AE514-E037-1B30-E0A2-B821075F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3839A1-8CC5-07C0-FEE8-827A357D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817E34-72F0-748F-0548-1A3428695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6350C6-844C-D217-ECDC-4B2214D0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4457F-E40A-42A6-AB33-5ACAD9CABD9E}" type="datetime1">
              <a:rPr lang="en-US" smtClean="0"/>
              <a:t>7/11/2024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21D16E-EBB9-C2C3-4AF5-0504E9F5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22AAEF-E5E5-F116-16E6-A506ECEF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017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E0811-FF36-5567-26FA-2CC7560B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4799CA-EB41-90E2-0748-7AD90A981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6F4B64-12F0-7B2B-D175-AA0FF683D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F9FCE8-9CB5-8141-57D8-BBA541C63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450A03-B408-A173-716E-C8331E9BA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C7761C-0CCF-9DA4-662D-DEDA2B4C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62CB-083B-41F0-B75B-612481421663}" type="datetime1">
              <a:rPr lang="en-US" smtClean="0"/>
              <a:t>7/11/2024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B0901E3-BE90-AB36-39B7-31B3E338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262554-FCDE-48A9-DB23-2AB37510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733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494AB-749D-6C47-D496-7DE8E251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D6070-A756-0273-A0CB-4450ED0D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8F92-CB4C-4C51-B8ED-F42D69F21826}" type="datetime1">
              <a:rPr lang="en-US" smtClean="0"/>
              <a:t>7/11/2024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029E83-330B-B155-4B91-4EEEAB745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C87378-DE8D-0E7D-D5B1-C3DD08FE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999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45F07F2-1307-2CEB-D42D-B002DC94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AD02-35D9-42DC-AC89-35F37C7D823F}" type="datetime1">
              <a:rPr lang="en-US" smtClean="0"/>
              <a:t>7/11/2024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90E498-A684-F679-6A5F-774A4C4D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4B97AF-D2EE-7C84-81CE-34046CB3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051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2375F-9BA3-2132-70DA-85B3B827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359C-17C9-5ADF-FC59-3679FBBF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DDED5B-6072-143C-F650-9453F27CD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6884F3-0F14-67F6-3D67-D3C89D64C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EEB5-61DF-4060-8E4A-C38AC822641C}" type="datetime1">
              <a:rPr lang="en-US" smtClean="0"/>
              <a:t>7/11/2024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59278B-0B20-76D6-85D8-ABD7BA42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3FA88-DF26-1011-2A20-1ED6D4DF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6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7892" y="9651389"/>
            <a:ext cx="2133600" cy="365125"/>
          </a:xfrm>
        </p:spPr>
        <p:txBody>
          <a:bodyPr/>
          <a:lstStyle/>
          <a:p>
            <a:fld id="{2564C001-A10D-4993-9CB6-7BB9DB734CB6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9647237"/>
            <a:ext cx="54864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de-DE"/>
              <a:t>Kärcherprojekt 2024 - Malte Hermann 3004253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87400" y="9647237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D5AD5-0ADE-B541-DD20-EAF07B3A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DAEB233-225D-BD4F-CD78-0D3356A17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741624-A8F9-2D55-914F-A0D01A167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B2F3C-8622-301F-F4A5-9BA97FFD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B9E9-2FAE-4418-83EE-F25110E780FB}" type="datetime1">
              <a:rPr lang="en-US" smtClean="0"/>
              <a:t>7/11/2024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11F3A5-8748-13A0-0142-EE3AAF79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667A4D-F06A-E7DD-223B-CB685DB3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917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C8BA5-86FD-3837-A7CB-1F1500D8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3676F0-45D6-1BF7-AE87-D055CA902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AC1B18-A1AC-028E-4C82-152CDF7A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9D66-485B-4EC2-8226-BB8DCD6A9432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9D3D0C-03F9-E030-804C-7BEB56CB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4115A-62EA-DFB2-EB4B-25282FE2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220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9AC542-47FD-2A83-C089-C7680B1D7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4B588CD-CEEA-3CCD-6C6E-4006EC102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DF8B85-DB1D-5493-F8EA-A7498E3F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9798-E36D-4A2C-ADC4-B7F74B3D9EE8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8E0C2-1A59-45CD-A828-8A774949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39232A-A849-B1AC-A7D6-1E26B6EF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16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714B-E033-4315-9C13-9FDB2ABAE21C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EC6B-CAE2-4142-9D5A-77561CA68A10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90872-A44C-4A72-A621-A7848A00E6FF}" type="datetime1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EEFC-4260-4B86-9AC9-49F7DFA5DABF}" type="datetime1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9563098"/>
            <a:ext cx="2133600" cy="365125"/>
          </a:xfrm>
        </p:spPr>
        <p:txBody>
          <a:bodyPr/>
          <a:lstStyle/>
          <a:p>
            <a:fld id="{F8F842E4-B523-49AA-8F36-37CB3A2803E0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048500" y="9560165"/>
            <a:ext cx="4191000" cy="365125"/>
          </a:xfrm>
        </p:spPr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73400" y="956309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4636-8CCC-4BE9-8CEF-C97B36792843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6BBFA-ED27-46D4-B737-044D7CACD561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9410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94011-72B2-4AD7-9CED-B6C19732669D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9410700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/>
              <a:t>Kärcherprojekt 2024 - Malte Hermann 3004253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21000" y="9410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8EEB66-CEB7-0290-BAC0-3CD19B3A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422A7B-DC8B-432A-37F8-1E8C16228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69A7B-7A76-8EB2-1A73-E482897C2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5767B-61AA-4C9F-A501-B82CD37445FD}" type="datetime1">
              <a:rPr lang="en-US" smtClean="0"/>
              <a:t>7/11/2024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CEA40-790B-75BA-A505-F8BBEE88C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Kärcherprojekt 2024 - Malte Hermann 3004253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05DAF9-05EB-C99F-A891-C3BDA33DA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37A927-B85C-4D3B-834C-9C11FB31B8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92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443815" y="-2624975"/>
            <a:ext cx="12292712" cy="12180961"/>
          </a:xfrm>
          <a:custGeom>
            <a:avLst/>
            <a:gdLst/>
            <a:ahLst/>
            <a:cxnLst/>
            <a:rect l="l" t="t" r="r" b="b"/>
            <a:pathLst>
              <a:path w="12292712" h="12180961">
                <a:moveTo>
                  <a:pt x="0" y="0"/>
                </a:moveTo>
                <a:lnTo>
                  <a:pt x="12292713" y="0"/>
                </a:lnTo>
                <a:lnTo>
                  <a:pt x="12292713" y="12180961"/>
                </a:lnTo>
                <a:lnTo>
                  <a:pt x="0" y="1218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944100" y="5623196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0"/>
                </a:moveTo>
                <a:lnTo>
                  <a:pt x="7315200" y="0"/>
                </a:lnTo>
                <a:lnTo>
                  <a:pt x="7315200" y="718219"/>
                </a:lnTo>
                <a:lnTo>
                  <a:pt x="0" y="71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728840" y="4889680"/>
            <a:ext cx="11214577" cy="2765570"/>
            <a:chOff x="0" y="-123825"/>
            <a:chExt cx="14952769" cy="368742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495276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24"/>
                </a:lnSpc>
              </a:pPr>
              <a:r>
                <a:rPr lang="en-US" sz="11499" dirty="0" err="1">
                  <a:solidFill>
                    <a:srgbClr val="F7F4FA"/>
                  </a:solidFill>
                  <a:latin typeface="Codec Pro"/>
                </a:rPr>
                <a:t>Kärcher</a:t>
              </a:r>
              <a:r>
                <a:rPr lang="en-US" sz="11499" dirty="0">
                  <a:solidFill>
                    <a:srgbClr val="F7F4FA"/>
                  </a:solidFill>
                  <a:latin typeface="Codec Pro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8557"/>
              <a:ext cx="14952769" cy="625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7F4FA"/>
                  </a:solidFill>
                  <a:latin typeface="Codec Pro"/>
                </a:rPr>
                <a:t>Malte Hermann 3004253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1252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Synonyme</a:t>
            </a:r>
            <a:r>
              <a:rPr lang="en-US" sz="8000" dirty="0">
                <a:solidFill>
                  <a:schemeClr val="bg1"/>
                </a:solidFill>
                <a:highlight>
                  <a:srgbClr val="FF0000"/>
                </a:highlight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796821" y="3924300"/>
            <a:ext cx="3411465" cy="2316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</a:rPr>
              <a:t>Mehrfach-</a:t>
            </a:r>
            <a:r>
              <a:rPr lang="de-DE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Bennenungen</a:t>
            </a: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</a:rPr>
              <a:t> vermeiden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Codec Pro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0CAA39C-5CF4-4467-91C3-518C702602FB}"/>
              </a:ext>
            </a:extLst>
          </p:cNvPr>
          <p:cNvSpPr txBox="1"/>
          <p:nvPr/>
        </p:nvSpPr>
        <p:spPr>
          <a:xfrm>
            <a:off x="965460" y="1639835"/>
            <a:ext cx="8039100" cy="1102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B260.pdf,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KIRA B50.pdf,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RCV3.pdf)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37FE76-B5AD-88F3-CEE3-9476C0D5B21E}"/>
              </a:ext>
            </a:extLst>
          </p:cNvPr>
          <p:cNvSpPr txBox="1"/>
          <p:nvPr/>
        </p:nvSpPr>
        <p:spPr>
          <a:xfrm>
            <a:off x="631503" y="8756950"/>
            <a:ext cx="9886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Eine einheitliche Bezeichnung 				verwenden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C5099E6-665A-38B5-505E-3F38A9028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64007"/>
              </p:ext>
            </p:extLst>
          </p:nvPr>
        </p:nvGraphicFramePr>
        <p:xfrm>
          <a:off x="152400" y="3104539"/>
          <a:ext cx="10668000" cy="51307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11579836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1823917966"/>
                    </a:ext>
                  </a:extLst>
                </a:gridCol>
              </a:tblGrid>
              <a:tr h="466430">
                <a:tc>
                  <a:txBody>
                    <a:bodyPr/>
                    <a:lstStyle/>
                    <a:p>
                      <a:r>
                        <a:rPr lang="de-DE" dirty="0"/>
                        <a:t>Benennung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Benennung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67385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Gefahrenbereich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Gefahrbereich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580571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Gefahrenstelle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Gefahrstelle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34920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Grobschmutzbehälter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Grobschmutzkorb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7005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Höhenverstellung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Höheneinstellung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72087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Indikatorborste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Indikatorenborste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51670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Infobutton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Info-Button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178994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Infrarot-Empfänger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Infrarot-Sensor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76961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Inhaltsverzeichnis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Inhalt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7119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Kartenerstellung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Kartierung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15060"/>
                  </a:ext>
                </a:extLst>
              </a:tr>
              <a:tr h="466430">
                <a:tc>
                  <a:txBody>
                    <a:bodyPr/>
                    <a:lstStyle/>
                    <a:p>
                      <a:r>
                        <a:rPr lang="de-DE" sz="2400" dirty="0"/>
                        <a:t>Kehrgutbehälter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Kehrbehälter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12973"/>
                  </a:ext>
                </a:extLst>
              </a:tr>
            </a:tbl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EBAB897-7F61-5148-BEF2-1F453A3F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2F750C-C65B-91FB-E33C-0E8FD3EC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0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Schreibfehler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523090-D2C4-7B12-E466-BA17EA6262C9}"/>
              </a:ext>
            </a:extLst>
          </p:cNvPr>
          <p:cNvSpPr txBox="1"/>
          <p:nvPr/>
        </p:nvSpPr>
        <p:spPr>
          <a:xfrm>
            <a:off x="1295400" y="5813422"/>
            <a:ext cx="8865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Rechtschreibfehler: </a:t>
            </a:r>
            <a:r>
              <a:rPr lang="de-DE" sz="3200" dirty="0" err="1">
                <a:latin typeface="Codec Pro" panose="020B0604020202020204" charset="0"/>
              </a:rPr>
              <a:t>Geamt</a:t>
            </a:r>
            <a:r>
              <a:rPr lang="de-DE" sz="3200" dirty="0">
                <a:latin typeface="Codec Pro" panose="020B0604020202020204" charset="0"/>
              </a:rPr>
              <a:t>-Betriebsstunden</a:t>
            </a: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Korrigiert: Gesamt-Betriebsstunden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A8F1F-F79B-7A73-2672-98315C68A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4241"/>
          <a:stretch/>
        </p:blipFill>
        <p:spPr>
          <a:xfrm>
            <a:off x="427790" y="3813476"/>
            <a:ext cx="9733092" cy="137160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0EB0A256-424D-5663-5012-745A3108E492}"/>
              </a:ext>
            </a:extLst>
          </p:cNvPr>
          <p:cNvSpPr txBox="1"/>
          <p:nvPr/>
        </p:nvSpPr>
        <p:spPr>
          <a:xfrm>
            <a:off x="1104900" y="2745338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S.12 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AF20A00-1D77-C5DD-BA90-51E390DF377A}"/>
              </a:ext>
            </a:extLst>
          </p:cNvPr>
          <p:cNvSpPr/>
          <p:nvPr/>
        </p:nvSpPr>
        <p:spPr>
          <a:xfrm>
            <a:off x="4956434" y="4229100"/>
            <a:ext cx="4263765" cy="4433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6E0222F-022B-B368-3BA5-3E7A3CE6B75B}"/>
              </a:ext>
            </a:extLst>
          </p:cNvPr>
          <p:cNvSpPr txBox="1"/>
          <p:nvPr/>
        </p:nvSpPr>
        <p:spPr>
          <a:xfrm>
            <a:off x="12633891" y="4053125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Recht-schreibung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356CAB-6134-B7CA-1083-BD56BB4D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3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Schreibfehler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3C05B-E2F5-91B5-E7B8-2F6D2913252C}"/>
              </a:ext>
            </a:extLst>
          </p:cNvPr>
          <p:cNvSpPr txBox="1"/>
          <p:nvPr/>
        </p:nvSpPr>
        <p:spPr>
          <a:xfrm>
            <a:off x="1371600" y="6362700"/>
            <a:ext cx="7230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Rechtschreibfehler: </a:t>
            </a:r>
            <a:r>
              <a:rPr lang="de-DE" sz="3200" dirty="0" err="1">
                <a:latin typeface="Codec Pro" panose="020B0604020202020204" charset="0"/>
              </a:rPr>
              <a:t>Geschwindikeit</a:t>
            </a:r>
            <a:endParaRPr lang="de-DE" sz="3200" dirty="0">
              <a:latin typeface="Codec Pro" panose="020B0604020202020204" charset="0"/>
            </a:endParaRP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Korrigiert: Geschwindigkeit 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0CBE62A-8068-2F85-3F46-4154FFB2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01" y="3363972"/>
            <a:ext cx="10670010" cy="206652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1219200" y="2364165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S.16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FB4502A-A62D-E66C-D93E-171642506CEA}"/>
              </a:ext>
            </a:extLst>
          </p:cNvPr>
          <p:cNvSpPr/>
          <p:nvPr/>
        </p:nvSpPr>
        <p:spPr>
          <a:xfrm>
            <a:off x="122900" y="4963679"/>
            <a:ext cx="2239299" cy="359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A81F38-7EFF-05C2-4A78-0B7A573CC1F5}"/>
              </a:ext>
            </a:extLst>
          </p:cNvPr>
          <p:cNvSpPr txBox="1"/>
          <p:nvPr/>
        </p:nvSpPr>
        <p:spPr>
          <a:xfrm>
            <a:off x="12633891" y="4053125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Recht-schreibung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46465-C80A-9B37-58C1-A085C851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Schreibfehler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B3C05B-E2F5-91B5-E7B8-2F6D2913252C}"/>
              </a:ext>
            </a:extLst>
          </p:cNvPr>
          <p:cNvSpPr txBox="1"/>
          <p:nvPr/>
        </p:nvSpPr>
        <p:spPr>
          <a:xfrm>
            <a:off x="1371600" y="6362700"/>
            <a:ext cx="838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Rechtschreibfehler: </a:t>
            </a:r>
            <a:r>
              <a:rPr lang="de-DE" sz="3200" dirty="0" err="1">
                <a:latin typeface="Codec Pro" panose="020B0604020202020204" charset="0"/>
              </a:rPr>
              <a:t>Grobschmutzbeälter</a:t>
            </a:r>
            <a:endParaRPr lang="de-DE" sz="3200" dirty="0">
              <a:latin typeface="Codec Pro" panose="020B0604020202020204" charset="0"/>
            </a:endParaRP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Korrigiert: Grobschmutzbehälter 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1219200" y="2364165"/>
            <a:ext cx="83820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KIRA B50.pdf) S.29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A81F38-7EFF-05C2-4A78-0B7A573CC1F5}"/>
              </a:ext>
            </a:extLst>
          </p:cNvPr>
          <p:cNvSpPr txBox="1"/>
          <p:nvPr/>
        </p:nvSpPr>
        <p:spPr>
          <a:xfrm>
            <a:off x="12633891" y="4053125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Recht-schreibung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DE1F216-69DF-1D8D-CF63-C28107EC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043600"/>
            <a:ext cx="9959784" cy="1257300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FB4502A-A62D-E66C-D93E-171642506CEA}"/>
              </a:ext>
            </a:extLst>
          </p:cNvPr>
          <p:cNvSpPr/>
          <p:nvPr/>
        </p:nvSpPr>
        <p:spPr>
          <a:xfrm>
            <a:off x="1752600" y="4914899"/>
            <a:ext cx="3276600" cy="3860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3AA2FAD-39CE-93CB-2B8C-6BCD3DD5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Schreibfehler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074410-AC91-1221-9BAB-263A1388E04B}"/>
              </a:ext>
            </a:extLst>
          </p:cNvPr>
          <p:cNvSpPr txBox="1"/>
          <p:nvPr/>
        </p:nvSpPr>
        <p:spPr>
          <a:xfrm>
            <a:off x="762000" y="6417292"/>
            <a:ext cx="100584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Satzbau nicht korrekt, „und“ fehlt</a:t>
            </a:r>
          </a:p>
          <a:p>
            <a:endParaRPr lang="de-DE" dirty="0"/>
          </a:p>
          <a:p>
            <a:r>
              <a:rPr lang="de-DE" sz="3200" dirty="0">
                <a:latin typeface="Codec Pro" panose="020B0604020202020204" charset="0"/>
              </a:rPr>
              <a:t>Korrigiert: Die Bürstenwalzen sind verschlissen, wenn die gelben Indikatorborsten und die übrigen Borsten gleich lang sind.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88DFEB-0943-705D-F2AF-D1B9C13FC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4000662"/>
            <a:ext cx="10645457" cy="914238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914400" y="2751426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S.14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03607-9907-EFEF-B532-BF0F0C44C529}"/>
              </a:ext>
            </a:extLst>
          </p:cNvPr>
          <p:cNvSpPr txBox="1"/>
          <p:nvPr/>
        </p:nvSpPr>
        <p:spPr>
          <a:xfrm>
            <a:off x="12941820" y="4384419"/>
            <a:ext cx="3215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Satzbau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6C74BAD-D5A9-3A93-28A4-136D9C4F5628}"/>
              </a:ext>
            </a:extLst>
          </p:cNvPr>
          <p:cNvSpPr/>
          <p:nvPr/>
        </p:nvSpPr>
        <p:spPr>
          <a:xfrm>
            <a:off x="2971800" y="4481977"/>
            <a:ext cx="152400" cy="2620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69036D0-C793-11AF-82F8-81DD2E73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Verständnis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074410-AC91-1221-9BAB-263A1388E04B}"/>
              </a:ext>
            </a:extLst>
          </p:cNvPr>
          <p:cNvSpPr txBox="1"/>
          <p:nvPr/>
        </p:nvSpPr>
        <p:spPr>
          <a:xfrm>
            <a:off x="685800" y="8115300"/>
            <a:ext cx="10058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Funktionswahl für Zielgruppe etwas unverständlich</a:t>
            </a: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Lösungsvorschlag: Home-Taste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838200" y="1514475"/>
            <a:ext cx="8759445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KIRA B50.pdf) S.18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33A663F-6B29-1F23-4100-EBA6E601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6633EDF-020C-6D45-C96A-BC3FC8BDC70E}"/>
              </a:ext>
            </a:extLst>
          </p:cNvPr>
          <p:cNvSpPr txBox="1"/>
          <p:nvPr/>
        </p:nvSpPr>
        <p:spPr>
          <a:xfrm>
            <a:off x="12649200" y="4007180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Falsche</a:t>
            </a:r>
            <a:r>
              <a:rPr lang="en-US" sz="44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odec Pro"/>
              </a:rPr>
              <a:t>Zielgruppe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196008D-FDB0-F390-EFFC-6BB52D76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208884"/>
            <a:ext cx="4867314" cy="5553991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6C74BAD-D5A9-3A93-28A4-136D9C4F5628}"/>
              </a:ext>
            </a:extLst>
          </p:cNvPr>
          <p:cNvSpPr/>
          <p:nvPr/>
        </p:nvSpPr>
        <p:spPr>
          <a:xfrm>
            <a:off x="5029200" y="7277100"/>
            <a:ext cx="2505114" cy="4535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94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Verständnis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074410-AC91-1221-9BAB-263A1388E04B}"/>
              </a:ext>
            </a:extLst>
          </p:cNvPr>
          <p:cNvSpPr txBox="1"/>
          <p:nvPr/>
        </p:nvSpPr>
        <p:spPr>
          <a:xfrm>
            <a:off x="654245" y="7353300"/>
            <a:ext cx="1005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Begriff eventuell nicht für die Zielgruppe geeignet</a:t>
            </a: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Lösungsvorschlag: Quetschgefahr der Arme und Beine […].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914399" y="2751426"/>
            <a:ext cx="8759445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KIRA B50.pdf) S.29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93C2A7-6617-2063-A5BE-49521ECB8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2" y="3537740"/>
            <a:ext cx="10259105" cy="3453850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6C74BAD-D5A9-3A93-28A4-136D9C4F5628}"/>
              </a:ext>
            </a:extLst>
          </p:cNvPr>
          <p:cNvSpPr/>
          <p:nvPr/>
        </p:nvSpPr>
        <p:spPr>
          <a:xfrm>
            <a:off x="3657600" y="4381500"/>
            <a:ext cx="1981200" cy="4508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FA9EE5-BCA9-023B-443C-E9554DE3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9D62F4-B245-583F-167C-EDE3A7DD4859}"/>
              </a:ext>
            </a:extLst>
          </p:cNvPr>
          <p:cNvSpPr txBox="1"/>
          <p:nvPr/>
        </p:nvSpPr>
        <p:spPr>
          <a:xfrm>
            <a:off x="12649200" y="4007180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Falsche</a:t>
            </a:r>
            <a:r>
              <a:rPr lang="en-US" sz="44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odec Pro"/>
              </a:rPr>
              <a:t>Zielgruppe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45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277600" y="254794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Verständnis</a:t>
            </a:r>
            <a:endParaRPr lang="en-US" sz="80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F3A1885-1154-E557-0EFF-1D501B36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6074410-AC91-1221-9BAB-263A1388E04B}"/>
              </a:ext>
            </a:extLst>
          </p:cNvPr>
          <p:cNvSpPr txBox="1"/>
          <p:nvPr/>
        </p:nvSpPr>
        <p:spPr>
          <a:xfrm>
            <a:off x="654245" y="7353300"/>
            <a:ext cx="10058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Begriff eventuell nicht für die Zielgruppe geeignet</a:t>
            </a:r>
          </a:p>
          <a:p>
            <a:endParaRPr lang="de-DE" sz="3200" dirty="0">
              <a:latin typeface="Codec Pro" panose="020B0604020202020204" charset="0"/>
            </a:endParaRPr>
          </a:p>
          <a:p>
            <a:r>
              <a:rPr lang="de-DE" sz="3200" dirty="0">
                <a:latin typeface="Codec Pro" panose="020B0604020202020204" charset="0"/>
              </a:rPr>
              <a:t>Lösungsvorschlag: Bei Erstinbetriebnahme startet[…] die Kartenerstellung. (alternativ: Raumplanerstellung)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28D342B-334C-A36A-7907-A77B2CEA5246}"/>
              </a:ext>
            </a:extLst>
          </p:cNvPr>
          <p:cNvSpPr txBox="1"/>
          <p:nvPr/>
        </p:nvSpPr>
        <p:spPr>
          <a:xfrm>
            <a:off x="914399" y="2751426"/>
            <a:ext cx="8759445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RCV3.pdf) S.10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2FD9E55-39B2-FC1F-89AD-1403B096C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664586"/>
            <a:ext cx="10495852" cy="2554545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6C74BAD-D5A9-3A93-28A4-136D9C4F5628}"/>
              </a:ext>
            </a:extLst>
          </p:cNvPr>
          <p:cNvSpPr/>
          <p:nvPr/>
        </p:nvSpPr>
        <p:spPr>
          <a:xfrm>
            <a:off x="2133600" y="4721432"/>
            <a:ext cx="1981200" cy="440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22E5CD-8D1F-AFB8-AD3F-4B138ACA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51A9FF-9880-FAE0-D1A8-3C9B86FB04C9}"/>
              </a:ext>
            </a:extLst>
          </p:cNvPr>
          <p:cNvSpPr txBox="1"/>
          <p:nvPr/>
        </p:nvSpPr>
        <p:spPr>
          <a:xfrm>
            <a:off x="12649200" y="4007180"/>
            <a:ext cx="32157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Codec Pro"/>
              </a:rPr>
              <a:t>Falsche</a:t>
            </a:r>
            <a:r>
              <a:rPr lang="en-US" sz="44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odec Pro"/>
              </a:rPr>
              <a:t>Zielgruppe</a:t>
            </a:r>
            <a:endParaRPr lang="en-US" sz="4400" dirty="0">
              <a:solidFill>
                <a:schemeClr val="bg1"/>
              </a:solidFill>
              <a:latin typeface="Codec Pro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39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493FC-399A-8DC4-512E-751D4904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571500"/>
            <a:ext cx="8229600" cy="11430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5592AA-8CDC-6D94-0D08-FDE360C95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14700"/>
            <a:ext cx="8229600" cy="4525963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A6300F-B24E-61C7-92A8-A8710C7E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3225" y="96472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D1C047B2-FA49-FA8E-D0A8-10C957ACCC5D}"/>
              </a:ext>
            </a:extLst>
          </p:cNvPr>
          <p:cNvSpPr/>
          <p:nvPr/>
        </p:nvSpPr>
        <p:spPr>
          <a:xfrm>
            <a:off x="-3974260" y="2989573"/>
            <a:ext cx="11273625" cy="10187258"/>
          </a:xfrm>
          <a:custGeom>
            <a:avLst/>
            <a:gdLst/>
            <a:ahLst/>
            <a:cxnLst/>
            <a:rect l="l" t="t" r="r" b="b"/>
            <a:pathLst>
              <a:path w="11273625" h="10187258">
                <a:moveTo>
                  <a:pt x="0" y="0"/>
                </a:moveTo>
                <a:lnTo>
                  <a:pt x="11273625" y="0"/>
                </a:lnTo>
                <a:lnTo>
                  <a:pt x="11273625" y="10187258"/>
                </a:lnTo>
                <a:lnTo>
                  <a:pt x="0" y="10187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96D301-F659-E4B2-67BF-D2E56DADC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028700"/>
            <a:ext cx="6057900" cy="8541639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BBD803B-1351-60C2-0B5E-7EF06923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9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493FC-399A-8DC4-512E-751D4904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743" y="723900"/>
            <a:ext cx="8229600" cy="1143000"/>
          </a:xfrm>
        </p:spPr>
        <p:txBody>
          <a:bodyPr/>
          <a:lstStyle/>
          <a:p>
            <a:r>
              <a:rPr lang="de-DE" b="1" dirty="0">
                <a:latin typeface="Codec Pro" panose="020B0604020202020204" charset="0"/>
              </a:rPr>
              <a:t>Grundlage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A6300F-B24E-61C7-92A8-A8710C7E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01600" y="8648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D8B4DA-4B14-2A17-9A68-364601834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9"/>
          <a:stretch/>
        </p:blipFill>
        <p:spPr>
          <a:xfrm>
            <a:off x="0" y="2466278"/>
            <a:ext cx="18288000" cy="6868222"/>
          </a:xfrm>
          <a:prstGeom prst="rect">
            <a:avLst/>
          </a:prstGeom>
        </p:spPr>
      </p:pic>
      <p:sp>
        <p:nvSpPr>
          <p:cNvPr id="5" name="Freeform 22">
            <a:extLst>
              <a:ext uri="{FF2B5EF4-FFF2-40B4-BE49-F238E27FC236}">
                <a16:creationId xmlns:a16="http://schemas.microsoft.com/office/drawing/2014/main" id="{D1C047B2-FA49-FA8E-D0A8-10C957ACCC5D}"/>
              </a:ext>
            </a:extLst>
          </p:cNvPr>
          <p:cNvSpPr/>
          <p:nvPr/>
        </p:nvSpPr>
        <p:spPr>
          <a:xfrm>
            <a:off x="-4191000" y="3086100"/>
            <a:ext cx="11273625" cy="10187258"/>
          </a:xfrm>
          <a:custGeom>
            <a:avLst/>
            <a:gdLst/>
            <a:ahLst/>
            <a:cxnLst/>
            <a:rect l="l" t="t" r="r" b="b"/>
            <a:pathLst>
              <a:path w="11273625" h="10187258">
                <a:moveTo>
                  <a:pt x="0" y="0"/>
                </a:moveTo>
                <a:lnTo>
                  <a:pt x="11273625" y="0"/>
                </a:lnTo>
                <a:lnTo>
                  <a:pt x="11273625" y="10187258"/>
                </a:lnTo>
                <a:lnTo>
                  <a:pt x="0" y="1018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9A7D55-FA38-0F7A-AA8D-415323E6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D173D042-6CD2-F0F9-0784-85C4B14CE596}"/>
              </a:ext>
            </a:extLst>
          </p:cNvPr>
          <p:cNvSpPr txBox="1">
            <a:spLocks/>
          </p:cNvSpPr>
          <p:nvPr/>
        </p:nvSpPr>
        <p:spPr>
          <a:xfrm>
            <a:off x="15693225" y="96472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0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805731" y="3306414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de-DE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de-DE" sz="2400" b="1" dirty="0">
                <a:solidFill>
                  <a:srgbClr val="17161C"/>
                </a:solidFill>
                <a:latin typeface="Codec Pro"/>
              </a:rPr>
              <a:t> RCV5.pdf 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) S.8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252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97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Komposita aus zwei Basismorphemen immer ohne Bindestrich</a:t>
            </a:r>
            <a:endParaRPr lang="en-US" sz="2800" dirty="0">
              <a:solidFill>
                <a:schemeClr val="bg1"/>
              </a:solidFill>
              <a:latin typeface="Codec Pro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7FBDA64-A994-B45F-D7EB-198F820FA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85" y="3984090"/>
            <a:ext cx="10382960" cy="29145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954000" y="4076835"/>
            <a:ext cx="2438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101</a:t>
            </a:r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3CCA29-4630-1F6D-9F48-3AD7FFC8FC4D}"/>
              </a:ext>
            </a:extLst>
          </p:cNvPr>
          <p:cNvSpPr txBox="1"/>
          <p:nvPr/>
        </p:nvSpPr>
        <p:spPr>
          <a:xfrm>
            <a:off x="886106" y="7572375"/>
            <a:ext cx="780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Hindernissituation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62206F-0803-CBC2-97BF-F81EE426128C}"/>
              </a:ext>
            </a:extLst>
          </p:cNvPr>
          <p:cNvSpPr/>
          <p:nvPr/>
        </p:nvSpPr>
        <p:spPr>
          <a:xfrm>
            <a:off x="7513680" y="4915027"/>
            <a:ext cx="3306720" cy="4569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294E38E-5BFB-064E-0D90-135227388C38}"/>
              </a:ext>
            </a:extLst>
          </p:cNvPr>
          <p:cNvSpPr/>
          <p:nvPr/>
        </p:nvSpPr>
        <p:spPr>
          <a:xfrm>
            <a:off x="501741" y="5484848"/>
            <a:ext cx="533400" cy="384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0F278AD4-481F-1C6E-1812-0CC4BC6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DA8F3FB-4034-C083-D718-A835F66B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2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805731" y="3306414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de-DE" sz="2400" b="1" dirty="0" err="1">
                <a:solidFill>
                  <a:srgbClr val="17161C"/>
                </a:solidFill>
                <a:latin typeface="Codec Pro"/>
              </a:rPr>
              <a:t>BTA_Reinigungsroboter</a:t>
            </a:r>
            <a:r>
              <a:rPr lang="de-DE" sz="2400" b="1" dirty="0">
                <a:solidFill>
                  <a:srgbClr val="17161C"/>
                </a:solidFill>
                <a:latin typeface="Codec Pro"/>
              </a:rPr>
              <a:t> RCF3.pdf 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) S.8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252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97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Komposita aus zwei Basismorphemen immer ohne Bindestrich</a:t>
            </a:r>
            <a:endParaRPr lang="en-US" sz="28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954000" y="4076835"/>
            <a:ext cx="2438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101</a:t>
            </a:r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3CCA29-4630-1F6D-9F48-3AD7FFC8FC4D}"/>
              </a:ext>
            </a:extLst>
          </p:cNvPr>
          <p:cNvSpPr txBox="1"/>
          <p:nvPr/>
        </p:nvSpPr>
        <p:spPr>
          <a:xfrm>
            <a:off x="886106" y="7572375"/>
            <a:ext cx="780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Infrarotempfänger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0F278AD4-481F-1C6E-1812-0CC4BC6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DA8F3FB-4034-C083-D718-A835F66B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8924AAD-6ADC-30D6-E197-B05E6D262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1" y="4382753"/>
            <a:ext cx="10411090" cy="752609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294E38E-5BFB-064E-0D90-135227388C38}"/>
              </a:ext>
            </a:extLst>
          </p:cNvPr>
          <p:cNvSpPr/>
          <p:nvPr/>
        </p:nvSpPr>
        <p:spPr>
          <a:xfrm>
            <a:off x="1371600" y="4533900"/>
            <a:ext cx="3733800" cy="473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23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0871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257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Komposita aus drei Basismorphemen immer mit Bindestrich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de-DE" sz="28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Komposita aus drei Basismorphemen immer ohne Bindestrich</a:t>
            </a:r>
            <a:endParaRPr lang="en-US" sz="2800" dirty="0">
              <a:solidFill>
                <a:schemeClr val="bg1"/>
              </a:solidFill>
              <a:latin typeface="Codec Pro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801600" y="3570485"/>
            <a:ext cx="271905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102</a:t>
            </a:r>
          </a:p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 a / b</a:t>
            </a:r>
          </a:p>
          <a:p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0CAA39C-5CF4-4467-91C3-518C702602FB}"/>
              </a:ext>
            </a:extLst>
          </p:cNvPr>
          <p:cNvSpPr txBox="1"/>
          <p:nvPr/>
        </p:nvSpPr>
        <p:spPr>
          <a:xfrm>
            <a:off x="1026189" y="3184990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BD 50-50.pdf) S.4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A91F441-F687-BADB-38EB-F11C0E4EB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89" y="4510267"/>
            <a:ext cx="9580458" cy="58477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F37FE76-B5AD-88F3-CEE3-9476C0D5B21E}"/>
              </a:ext>
            </a:extLst>
          </p:cNvPr>
          <p:cNvSpPr txBox="1"/>
          <p:nvPr/>
        </p:nvSpPr>
        <p:spPr>
          <a:xfrm>
            <a:off x="933450" y="6922409"/>
            <a:ext cx="847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Alternativbezeichnung: Füllstands-Anzeige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62206F-0803-CBC2-97BF-F81EE426128C}"/>
              </a:ext>
            </a:extLst>
          </p:cNvPr>
          <p:cNvSpPr/>
          <p:nvPr/>
        </p:nvSpPr>
        <p:spPr>
          <a:xfrm>
            <a:off x="1905000" y="4510267"/>
            <a:ext cx="4953000" cy="6332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917CF6-CDA8-9077-D277-15EFB93A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321F41F-8A04-6B7E-C56D-C9219FAC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0871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129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Komposita aus vier Basismorphemen immer mit Bindestrich</a:t>
            </a:r>
            <a:endParaRPr lang="en-US" sz="2800" dirty="0">
              <a:solidFill>
                <a:schemeClr val="bg1"/>
              </a:solidFill>
              <a:latin typeface="Codec Pro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801600" y="4051176"/>
            <a:ext cx="27190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103</a:t>
            </a:r>
          </a:p>
          <a:p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0CAA39C-5CF4-4467-91C3-518C702602FB}"/>
              </a:ext>
            </a:extLst>
          </p:cNvPr>
          <p:cNvSpPr txBox="1"/>
          <p:nvPr/>
        </p:nvSpPr>
        <p:spPr>
          <a:xfrm>
            <a:off x="1026189" y="3184990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S.11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37FE76-B5AD-88F3-CEE3-9476C0D5B21E}"/>
              </a:ext>
            </a:extLst>
          </p:cNvPr>
          <p:cNvSpPr txBox="1"/>
          <p:nvPr/>
        </p:nvSpPr>
        <p:spPr>
          <a:xfrm>
            <a:off x="933450" y="6922409"/>
            <a:ext cx="847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Frischwasserstands-Anzeige</a:t>
            </a:r>
          </a:p>
          <a:p>
            <a:endParaRPr lang="de-DE" sz="3200" dirty="0">
              <a:latin typeface="Codec Pro" panose="020B060402020202020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1484CC-E055-6646-6F22-6203DFDE5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32" y="3692462"/>
            <a:ext cx="10299475" cy="2813641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562206F-0803-CBC2-97BF-F81EE426128C}"/>
              </a:ext>
            </a:extLst>
          </p:cNvPr>
          <p:cNvSpPr/>
          <p:nvPr/>
        </p:nvSpPr>
        <p:spPr>
          <a:xfrm>
            <a:off x="6355354" y="4104642"/>
            <a:ext cx="4388845" cy="5384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0A48101-0D52-7FDD-99DC-5D2725750F91}"/>
              </a:ext>
            </a:extLst>
          </p:cNvPr>
          <p:cNvSpPr/>
          <p:nvPr/>
        </p:nvSpPr>
        <p:spPr>
          <a:xfrm>
            <a:off x="1219199" y="4643049"/>
            <a:ext cx="1051491" cy="4848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AA1D9C-6CD4-D692-2ED6-8E47F9C0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ADD1090-5893-571F-FD14-A892317C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1252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129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</a:rPr>
              <a:t>Schrägstrich in Benennungen vermeiden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Codec Pro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801600" y="4051176"/>
            <a:ext cx="27190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119</a:t>
            </a:r>
          </a:p>
          <a:p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0CAA39C-5CF4-4467-91C3-518C702602FB}"/>
              </a:ext>
            </a:extLst>
          </p:cNvPr>
          <p:cNvSpPr txBox="1"/>
          <p:nvPr/>
        </p:nvSpPr>
        <p:spPr>
          <a:xfrm>
            <a:off x="979821" y="2747505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S.15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37FE76-B5AD-88F3-CEE3-9476C0D5B21E}"/>
              </a:ext>
            </a:extLst>
          </p:cNvPr>
          <p:cNvSpPr txBox="1"/>
          <p:nvPr/>
        </p:nvSpPr>
        <p:spPr>
          <a:xfrm>
            <a:off x="933450" y="6922409"/>
            <a:ext cx="9886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Hub- und Zubehörmodulversorgung</a:t>
            </a:r>
          </a:p>
          <a:p>
            <a:endParaRPr lang="de-DE" sz="3200" dirty="0">
              <a:latin typeface="Codec Pro" panose="020B060402020202020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A12746-655B-7A1F-9793-E3CC22506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89" y="3463740"/>
            <a:ext cx="10688171" cy="3203759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F94BF1A-5249-0AD2-D714-1807C1BB3AC4}"/>
              </a:ext>
            </a:extLst>
          </p:cNvPr>
          <p:cNvSpPr/>
          <p:nvPr/>
        </p:nvSpPr>
        <p:spPr>
          <a:xfrm>
            <a:off x="2667000" y="5659978"/>
            <a:ext cx="5943600" cy="474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0D1861-AC04-EA24-CF15-6DCFD40F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E6D4FD7-9455-894D-79B1-98966701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3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960620" y="0"/>
            <a:ext cx="8759445" cy="10287000"/>
          </a:xfrm>
          <a:prstGeom prst="rect">
            <a:avLst/>
          </a:prstGeom>
          <a:solidFill>
            <a:srgbClr val="0C6980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1125200" y="285292"/>
            <a:ext cx="9105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chemeClr val="bg1"/>
                </a:solidFill>
                <a:latin typeface="Codec Pro"/>
              </a:rPr>
              <a:t>Tekom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dec Pro"/>
              </a:rPr>
              <a:t>Leitlinie</a:t>
            </a:r>
            <a:r>
              <a:rPr lang="en-US" sz="8000" dirty="0">
                <a:solidFill>
                  <a:schemeClr val="bg1"/>
                </a:solidFill>
                <a:latin typeface="Codec Pro"/>
              </a:rPr>
              <a:t> 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13923" y="7461018"/>
            <a:ext cx="5652838" cy="129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</a:rPr>
              <a:t>Schrägstrich in Benennungen vermeiden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Codec Pro"/>
            </a:endParaRPr>
          </a:p>
          <a:p>
            <a:pPr>
              <a:lnSpc>
                <a:spcPts val="2520"/>
              </a:lnSpc>
              <a:spcBef>
                <a:spcPct val="0"/>
              </a:spcBef>
            </a:pPr>
            <a:endParaRPr lang="en-US" sz="28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755809-18AF-9085-00D8-39F388A42A6F}"/>
              </a:ext>
            </a:extLst>
          </p:cNvPr>
          <p:cNvSpPr txBox="1"/>
          <p:nvPr/>
        </p:nvSpPr>
        <p:spPr>
          <a:xfrm>
            <a:off x="12801600" y="4051176"/>
            <a:ext cx="27190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dec Pro"/>
              </a:rPr>
              <a:t>B 119</a:t>
            </a:r>
          </a:p>
          <a:p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0CAA39C-5CF4-4467-91C3-518C702602FB}"/>
              </a:ext>
            </a:extLst>
          </p:cNvPr>
          <p:cNvSpPr txBox="1"/>
          <p:nvPr/>
        </p:nvSpPr>
        <p:spPr>
          <a:xfrm>
            <a:off x="1009650" y="2777999"/>
            <a:ext cx="8039100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Beispiel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(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aus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2400" b="1" dirty="0" err="1">
                <a:solidFill>
                  <a:srgbClr val="17161C"/>
                </a:solidFill>
                <a:latin typeface="Codec Pro"/>
              </a:rPr>
              <a:t>BTA_Bodenreiniger</a:t>
            </a:r>
            <a:r>
              <a:rPr lang="en-US" sz="2400" b="1" dirty="0">
                <a:solidFill>
                  <a:srgbClr val="17161C"/>
                </a:solidFill>
                <a:latin typeface="Codec Pro"/>
              </a:rPr>
              <a:t> B260.pdf) S.15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37FE76-B5AD-88F3-CEE3-9476C0D5B21E}"/>
              </a:ext>
            </a:extLst>
          </p:cNvPr>
          <p:cNvSpPr txBox="1"/>
          <p:nvPr/>
        </p:nvSpPr>
        <p:spPr>
          <a:xfrm>
            <a:off x="933450" y="6922409"/>
            <a:ext cx="988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Codec Pro" panose="020B0604020202020204" charset="0"/>
              </a:rPr>
              <a:t>Lösungsvorschlag: Hub- und </a:t>
            </a:r>
            <a:r>
              <a:rPr lang="de-DE" sz="3200" dirty="0" err="1">
                <a:latin typeface="Codec Pro" panose="020B0604020202020204" charset="0"/>
              </a:rPr>
              <a:t>Cleanmodul</a:t>
            </a:r>
            <a:endParaRPr lang="de-DE" sz="3200" dirty="0">
              <a:latin typeface="Codec Pro" panose="020B060402020202020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A12746-655B-7A1F-9793-E3CC22506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" y="3529061"/>
            <a:ext cx="10928205" cy="3275709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F94BF1A-5249-0AD2-D714-1807C1BB3AC4}"/>
              </a:ext>
            </a:extLst>
          </p:cNvPr>
          <p:cNvSpPr/>
          <p:nvPr/>
        </p:nvSpPr>
        <p:spPr>
          <a:xfrm>
            <a:off x="1981200" y="6286499"/>
            <a:ext cx="3581400" cy="518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D9277C-33B7-9B69-DD37-3DB4A00A2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Kärcherprojekt 2024 - Malte Hermann 3004253</a:t>
            </a:r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299DE3C-F3B4-F08D-8FA7-788AE955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Benutzerdefiniert</PresentationFormat>
  <Paragraphs>137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Aptos Display</vt:lpstr>
      <vt:lpstr>Aptos</vt:lpstr>
      <vt:lpstr>Codec Pro</vt:lpstr>
      <vt:lpstr>Arial</vt:lpstr>
      <vt:lpstr>Calibri</vt:lpstr>
      <vt:lpstr>Office Theme</vt:lpstr>
      <vt:lpstr>Benutzerdefiniertes Design</vt:lpstr>
      <vt:lpstr>PowerPoint-Präsentation</vt:lpstr>
      <vt:lpstr>PowerPoint-Präsentation</vt:lpstr>
      <vt:lpstr>Grundlage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Blau Türkis Tech Muster Pitch Deck-Präsentation</dc:title>
  <cp:lastModifiedBy>Malte Hermann</cp:lastModifiedBy>
  <cp:revision>44</cp:revision>
  <dcterms:created xsi:type="dcterms:W3CDTF">2006-08-16T00:00:00Z</dcterms:created>
  <dcterms:modified xsi:type="dcterms:W3CDTF">2024-07-11T11:15:40Z</dcterms:modified>
  <dc:identifier>DAGDcCqnYu8</dc:identifier>
</cp:coreProperties>
</file>